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58" r:id="rId4"/>
    <p:sldId id="264" r:id="rId5"/>
    <p:sldId id="259" r:id="rId6"/>
    <p:sldId id="261" r:id="rId7"/>
    <p:sldId id="262" r:id="rId8"/>
    <p:sldId id="263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5" r:id="rId17"/>
    <p:sldId id="274" r:id="rId18"/>
    <p:sldId id="266" r:id="rId19"/>
    <p:sldId id="278" r:id="rId20"/>
    <p:sldId id="279" r:id="rId21"/>
    <p:sldId id="280" r:id="rId22"/>
    <p:sldId id="281" r:id="rId23"/>
    <p:sldId id="282" r:id="rId24"/>
    <p:sldId id="286" r:id="rId25"/>
    <p:sldId id="283" r:id="rId26"/>
    <p:sldId id="285" r:id="rId27"/>
    <p:sldId id="284" r:id="rId28"/>
    <p:sldId id="287" r:id="rId29"/>
    <p:sldId id="289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-1536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jpg>
</file>

<file path=ppt/media/image22.jpg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4E912-62CA-E24B-83A3-8402B5134BA2}" type="datetimeFigureOut">
              <a:rPr lang="fr-FR" smtClean="0"/>
              <a:t>3/21/16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71F1F2-6A55-4A4D-85E5-837506BA872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5145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  <a:p>
            <a:r>
              <a:rPr lang="fr-FR"/>
              <a:t>----- Notes de la réunion (3/21/16 07:56) -----</a:t>
            </a:r>
          </a:p>
          <a:p>
            <a:r>
              <a:rPr lang="fr-FR"/>
              <a:t>Database already provided. </a:t>
            </a:r>
          </a:p>
          <a:p>
            <a:r>
              <a:rPr lang="fr-FR"/>
              <a:t>Contains recorded videos from surveillance camera network at the MBK shopping mall in Bangkok.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71F1F2-6A55-4A4D-85E5-837506BA872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4551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  <a:p>
            <a:r>
              <a:rPr lang="fr-FR"/>
              <a:t>----- Notes de la réunion (3/21/16 08:06) -----</a:t>
            </a:r>
          </a:p>
          <a:p>
            <a:r>
              <a:rPr lang="fr-FR"/>
              <a:t>Don't go too much in the details here because the next slides do this job.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71F1F2-6A55-4A4D-85E5-837506BA872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4085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1295400"/>
            <a:ext cx="8228013" cy="1927225"/>
          </a:xfrm>
        </p:spPr>
        <p:txBody>
          <a:bodyPr tIns="0" bIns="0" anchor="b" anchorCtr="0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9" y="3307976"/>
            <a:ext cx="8228013" cy="1066800"/>
          </a:xfrm>
        </p:spPr>
        <p:txBody>
          <a:bodyPr tIns="0" bIns="0"/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292818" y="5804647"/>
            <a:ext cx="36708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81001"/>
            <a:ext cx="3509683" cy="2209800"/>
          </a:xfrm>
        </p:spPr>
        <p:txBody>
          <a:bodyPr anchor="b"/>
          <a:lstStyle>
            <a:lvl1pPr algn="l">
              <a:defRPr sz="4400" b="0"/>
            </a:lvl1pPr>
          </a:lstStyle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273050"/>
            <a:ext cx="3657600" cy="585311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649071"/>
            <a:ext cx="3509683" cy="3388192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vec légen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425" y="381001"/>
            <a:ext cx="3635375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1425" y="2649070"/>
            <a:ext cx="3635375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28600" y="1143000"/>
            <a:ext cx="4267200" cy="4267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Faire glisser l'image vers l'espace réservé ou cliquer sur l'icône pour l'ajouter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mages avec légen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425" y="381001"/>
            <a:ext cx="3635375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1425" y="2649070"/>
            <a:ext cx="3635375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90600" y="2590800"/>
            <a:ext cx="3505200" cy="3505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Faire glisser l'image vers l'espace réservé ou cliquer sur l'icône pour l'ajouter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2479675" y="1260475"/>
            <a:ext cx="1254125" cy="12541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Faire glisser l'image vers l'espace réservé ou cliquer sur l'icône pour l'ajouter</a:t>
            </a:r>
            <a:endParaRPr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269875" y="762000"/>
            <a:ext cx="2092325" cy="20923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Faire glisser l'image vers l'espace réservé ou cliquer sur l'icône pour l'ajouter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568388"/>
            <a:ext cx="8228013" cy="3468875"/>
          </a:xfrm>
        </p:spPr>
        <p:txBody>
          <a:bodyPr vert="eaVert"/>
          <a:lstStyle>
            <a:lvl5pPr>
              <a:defRPr/>
            </a:lvl5pPr>
            <a:lvl6pPr marL="1719072">
              <a:defRPr/>
            </a:lvl6pPr>
            <a:lvl7pPr marL="1719072">
              <a:defRPr/>
            </a:lvl7pPr>
            <a:lvl8pPr marL="1719072">
              <a:defRPr/>
            </a:lvl8pPr>
            <a:lvl9pPr marL="1719072">
              <a:defRPr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6600" y="274638"/>
            <a:ext cx="1524000" cy="5851525"/>
          </a:xfrm>
        </p:spPr>
        <p:txBody>
          <a:bodyPr vert="eaVert" anchor="t" anchorCtr="0"/>
          <a:lstStyle/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16859"/>
            <a:ext cx="6019800" cy="5615642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rme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36694"/>
            <a:ext cx="6400800" cy="1362075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399" y="3609695"/>
            <a:ext cx="5181601" cy="1500187"/>
          </a:xfrm>
        </p:spPr>
        <p:txBody>
          <a:bodyPr anchor="t" anchorCtr="0"/>
          <a:lstStyle>
            <a:lvl1pPr marL="0" indent="0" algn="r">
              <a:spcBef>
                <a:spcPts val="300"/>
              </a:spcBef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38999" y="6356350"/>
            <a:ext cx="14462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292818" y="5804647"/>
            <a:ext cx="36708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0664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4753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tabLst/>
              <a:defRPr sz="1600"/>
            </a:lvl6pPr>
            <a:lvl7pPr marL="2173288" indent="-227013">
              <a:tabLst/>
              <a:defRPr sz="1600"/>
            </a:lvl7pPr>
            <a:lvl8pPr marL="2398713" indent="-227013">
              <a:tabLst/>
              <a:defRPr sz="1600"/>
            </a:lvl8pPr>
            <a:lvl9pPr marL="2625725" indent="-227013">
              <a:tabLst/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1578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1578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us, Haut et b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2784475"/>
            <a:ext cx="7656512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762000" y="4497070"/>
            <a:ext cx="7656512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6008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36008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740664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6008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36008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739775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739775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514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mtClean="0"/>
              <a:t>Cliquez et modifiez le titre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775" y="2770094"/>
            <a:ext cx="7662864" cy="3267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79BC7E7-EA8E-4DA7-915E-CC098D9BADCB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89613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35635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SzPct val="90000"/>
        <a:buFont typeface="Wingdings" pitchFamily="2" charset="2"/>
        <a:buChar char="S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4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Relationship Id="rId3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DEFENSE</a:t>
            </a:r>
            <a:br>
              <a:rPr lang="fr-FR" dirty="0" smtClean="0"/>
            </a:br>
            <a:r>
              <a:rPr lang="fr-FR" dirty="0" smtClean="0"/>
              <a:t>PROPOSAL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57199" y="3307976"/>
            <a:ext cx="8228013" cy="3183506"/>
          </a:xfrm>
        </p:spPr>
        <p:txBody>
          <a:bodyPr>
            <a:normAutofit/>
          </a:bodyPr>
          <a:lstStyle/>
          <a:p>
            <a:r>
              <a:rPr lang="fr-FR" dirty="0" smtClean="0"/>
              <a:t>By Paul-Darius Sarmadi</a:t>
            </a:r>
          </a:p>
          <a:p>
            <a:r>
              <a:rPr lang="fr-FR" dirty="0" smtClean="0"/>
              <a:t>21/03/2016</a:t>
            </a:r>
          </a:p>
          <a:p>
            <a:endParaRPr lang="fr-FR" dirty="0"/>
          </a:p>
          <a:p>
            <a:r>
              <a:rPr lang="fr-FR" dirty="0" err="1" smtClean="0"/>
              <a:t>Committee</a:t>
            </a:r>
            <a:endParaRPr lang="fr-FR" dirty="0" smtClean="0"/>
          </a:p>
          <a:p>
            <a:r>
              <a:rPr lang="fr-FR" dirty="0"/>
              <a:t>Dr. Matthew </a:t>
            </a:r>
            <a:r>
              <a:rPr lang="fr-FR" dirty="0" err="1"/>
              <a:t>Dailey</a:t>
            </a:r>
            <a:r>
              <a:rPr lang="fr-FR" dirty="0"/>
              <a:t> (</a:t>
            </a:r>
            <a:r>
              <a:rPr lang="fr-FR" dirty="0" err="1"/>
              <a:t>Chairperson</a:t>
            </a:r>
            <a:r>
              <a:rPr lang="fr-FR" dirty="0"/>
              <a:t>) </a:t>
            </a:r>
            <a:endParaRPr lang="fr-FR" dirty="0" smtClean="0"/>
          </a:p>
          <a:p>
            <a:r>
              <a:rPr lang="fr-FR" dirty="0" smtClean="0"/>
              <a:t>Dr</a:t>
            </a:r>
            <a:r>
              <a:rPr lang="fr-FR" dirty="0"/>
              <a:t>. </a:t>
            </a:r>
            <a:r>
              <a:rPr lang="fr-FR" dirty="0" err="1"/>
              <a:t>Mongkol</a:t>
            </a:r>
            <a:r>
              <a:rPr lang="fr-FR" dirty="0"/>
              <a:t> </a:t>
            </a:r>
            <a:r>
              <a:rPr lang="fr-FR" dirty="0" err="1"/>
              <a:t>Ekpanyapong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>Dr. </a:t>
            </a:r>
            <a:r>
              <a:rPr lang="fr-FR" dirty="0" err="1"/>
              <a:t>Manukid</a:t>
            </a:r>
            <a:r>
              <a:rPr lang="fr-FR" dirty="0"/>
              <a:t> </a:t>
            </a:r>
            <a:r>
              <a:rPr lang="fr-FR" dirty="0" err="1"/>
              <a:t>Parnichkun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30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neural_net2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204" y="3680032"/>
            <a:ext cx="6478796" cy="3177968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Deep</a:t>
            </a:r>
            <a:r>
              <a:rPr lang="fr-FR" dirty="0" smtClean="0"/>
              <a:t> Learning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0" y="2200872"/>
            <a:ext cx="4797366" cy="2508784"/>
          </a:xfrm>
        </p:spPr>
        <p:txBody>
          <a:bodyPr>
            <a:normAutofit fontScale="92500" lnSpcReduction="10000"/>
          </a:bodyPr>
          <a:lstStyle/>
          <a:p>
            <a:r>
              <a:rPr lang="fr-FR" b="1" dirty="0" smtClean="0"/>
              <a:t>In « </a:t>
            </a:r>
            <a:r>
              <a:rPr lang="fr-FR" b="1" dirty="0" err="1" smtClean="0"/>
              <a:t>Deep</a:t>
            </a:r>
            <a:r>
              <a:rPr lang="fr-FR" b="1" dirty="0" smtClean="0"/>
              <a:t> </a:t>
            </a:r>
            <a:r>
              <a:rPr lang="fr-FR" b="1" dirty="0" err="1" smtClean="0"/>
              <a:t>learning</a:t>
            </a:r>
            <a:r>
              <a:rPr lang="fr-FR" b="1" dirty="0" smtClean="0"/>
              <a:t> </a:t>
            </a:r>
            <a:r>
              <a:rPr lang="fr-FR" b="1" dirty="0" err="1" smtClean="0"/>
              <a:t>methods</a:t>
            </a:r>
            <a:r>
              <a:rPr lang="fr-FR" b="1" dirty="0" smtClean="0"/>
              <a:t> and Applications »: « </a:t>
            </a:r>
            <a:r>
              <a:rPr lang="fr-FR" b="1" dirty="0" err="1"/>
              <a:t>Deep</a:t>
            </a:r>
            <a:r>
              <a:rPr lang="fr-FR" b="1" dirty="0"/>
              <a:t> </a:t>
            </a:r>
            <a:r>
              <a:rPr lang="fr-FR" b="1" dirty="0" err="1"/>
              <a:t>learning</a:t>
            </a:r>
            <a:r>
              <a:rPr lang="fr-FR" b="1" dirty="0"/>
              <a:t> </a:t>
            </a:r>
            <a:r>
              <a:rPr lang="fr-FR" b="1" dirty="0" err="1"/>
              <a:t>is</a:t>
            </a:r>
            <a:r>
              <a:rPr lang="fr-FR" b="1" dirty="0"/>
              <a:t> a set of </a:t>
            </a:r>
            <a:r>
              <a:rPr lang="fr-FR" b="1" dirty="0" err="1"/>
              <a:t>algorithms</a:t>
            </a:r>
            <a:r>
              <a:rPr lang="fr-FR" b="1" dirty="0"/>
              <a:t> in machine </a:t>
            </a:r>
            <a:r>
              <a:rPr lang="fr-FR" b="1" dirty="0" err="1"/>
              <a:t>learning</a:t>
            </a:r>
            <a:r>
              <a:rPr lang="fr-FR" b="1" dirty="0"/>
              <a:t> </a:t>
            </a:r>
            <a:r>
              <a:rPr lang="fr-FR" b="1" dirty="0" err="1"/>
              <a:t>that</a:t>
            </a:r>
            <a:r>
              <a:rPr lang="fr-FR" b="1" dirty="0"/>
              <a:t> </a:t>
            </a:r>
            <a:r>
              <a:rPr lang="fr-FR" b="1" dirty="0" err="1"/>
              <a:t>attempt</a:t>
            </a:r>
            <a:r>
              <a:rPr lang="fr-FR" b="1" dirty="0"/>
              <a:t> to </a:t>
            </a:r>
            <a:r>
              <a:rPr lang="fr-FR" b="1" dirty="0" err="1"/>
              <a:t>learn</a:t>
            </a:r>
            <a:r>
              <a:rPr lang="fr-FR" b="1" dirty="0"/>
              <a:t> in multiple </a:t>
            </a:r>
            <a:r>
              <a:rPr lang="fr-FR" b="1" dirty="0" err="1"/>
              <a:t>levels</a:t>
            </a:r>
            <a:r>
              <a:rPr lang="fr-FR" b="1" dirty="0"/>
              <a:t>, </a:t>
            </a:r>
            <a:r>
              <a:rPr lang="fr-FR" b="1" dirty="0" err="1"/>
              <a:t>corresponding</a:t>
            </a:r>
            <a:r>
              <a:rPr lang="fr-FR" b="1" dirty="0"/>
              <a:t> to </a:t>
            </a:r>
            <a:r>
              <a:rPr lang="fr-FR" b="1" dirty="0" err="1"/>
              <a:t>different</a:t>
            </a:r>
            <a:r>
              <a:rPr lang="fr-FR" b="1" dirty="0"/>
              <a:t> </a:t>
            </a:r>
            <a:r>
              <a:rPr lang="fr-FR" b="1" dirty="0" err="1"/>
              <a:t>levels</a:t>
            </a:r>
            <a:r>
              <a:rPr lang="fr-FR" b="1" dirty="0"/>
              <a:t> of abstraction. It </a:t>
            </a:r>
            <a:r>
              <a:rPr lang="fr-FR" b="1" dirty="0" err="1" smtClean="0"/>
              <a:t>typically</a:t>
            </a:r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 smtClean="0"/>
              <a:t>uses </a:t>
            </a:r>
            <a:r>
              <a:rPr lang="fr-FR" b="1" dirty="0" err="1" smtClean="0"/>
              <a:t>artificial</a:t>
            </a:r>
            <a:r>
              <a:rPr lang="fr-FR" b="1" dirty="0" smtClean="0"/>
              <a:t> </a:t>
            </a:r>
            <a:r>
              <a:rPr lang="fr-FR" b="1" dirty="0"/>
              <a:t>neural </a:t>
            </a:r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 smtClean="0"/>
              <a:t>networks. » </a:t>
            </a:r>
            <a:endParaRPr lang="fr-FR" b="1" dirty="0"/>
          </a:p>
        </p:txBody>
      </p:sp>
      <p:sp>
        <p:nvSpPr>
          <p:cNvPr id="5" name="Rectangle 4"/>
          <p:cNvSpPr/>
          <p:nvPr/>
        </p:nvSpPr>
        <p:spPr>
          <a:xfrm>
            <a:off x="1" y="6488668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1400" dirty="0" err="1" smtClean="0"/>
              <a:t>Representation</a:t>
            </a:r>
            <a:r>
              <a:rPr lang="fr-FR" sz="1400" dirty="0" smtClean="0"/>
              <a:t> </a:t>
            </a:r>
            <a:r>
              <a:rPr lang="fr-FR" sz="1400" dirty="0" err="1" smtClean="0"/>
              <a:t>extracted</a:t>
            </a:r>
            <a:r>
              <a:rPr lang="fr-FR" sz="1400" dirty="0" smtClean="0"/>
              <a:t> </a:t>
            </a:r>
            <a:r>
              <a:rPr lang="fr-FR" sz="1400" dirty="0" err="1" smtClean="0"/>
              <a:t>from</a:t>
            </a:r>
            <a:r>
              <a:rPr lang="fr-FR" sz="1400" dirty="0" smtClean="0"/>
              <a:t> cs231n.gitub.io 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149240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Convolutional</a:t>
            </a:r>
            <a:r>
              <a:rPr lang="fr-FR" dirty="0" smtClean="0"/>
              <a:t> Networks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39774" y="2770094"/>
            <a:ext cx="7947025" cy="3267169"/>
          </a:xfrm>
        </p:spPr>
        <p:txBody>
          <a:bodyPr>
            <a:normAutofit/>
          </a:bodyPr>
          <a:lstStyle/>
          <a:p>
            <a:r>
              <a:rPr lang="fr-FR" dirty="0" err="1"/>
              <a:t>C</a:t>
            </a:r>
            <a:r>
              <a:rPr lang="fr-FR" dirty="0" err="1" smtClean="0"/>
              <a:t>onnect</a:t>
            </a:r>
            <a:r>
              <a:rPr lang="fr-FR" dirty="0" smtClean="0"/>
              <a:t> </a:t>
            </a:r>
            <a:r>
              <a:rPr lang="fr-FR" dirty="0" err="1"/>
              <a:t>only</a:t>
            </a:r>
            <a:r>
              <a:rPr lang="fr-FR" dirty="0"/>
              <a:t> adjacent </a:t>
            </a:r>
            <a:r>
              <a:rPr lang="fr-FR" dirty="0" err="1"/>
              <a:t>neurons</a:t>
            </a:r>
            <a:r>
              <a:rPr lang="fr-FR" dirty="0"/>
              <a:t> of a layer to the </a:t>
            </a:r>
            <a:r>
              <a:rPr lang="fr-FR" dirty="0" err="1"/>
              <a:t>next</a:t>
            </a:r>
            <a:r>
              <a:rPr lang="fr-FR" dirty="0"/>
              <a:t> one, </a:t>
            </a:r>
            <a:r>
              <a:rPr lang="fr-FR" dirty="0" err="1"/>
              <a:t>whereas</a:t>
            </a:r>
            <a:r>
              <a:rPr lang="fr-FR" dirty="0"/>
              <a:t>, standard </a:t>
            </a:r>
            <a:r>
              <a:rPr lang="fr-FR" dirty="0" err="1"/>
              <a:t>layers</a:t>
            </a:r>
            <a:r>
              <a:rPr lang="fr-FR" dirty="0"/>
              <a:t> </a:t>
            </a:r>
            <a:r>
              <a:rPr lang="fr-FR" dirty="0" err="1"/>
              <a:t>connect</a:t>
            </a:r>
            <a:r>
              <a:rPr lang="fr-FR" dirty="0"/>
              <a:t> all the </a:t>
            </a:r>
            <a:r>
              <a:rPr lang="fr-FR" dirty="0" err="1"/>
              <a:t>neurons</a:t>
            </a:r>
            <a:r>
              <a:rPr lang="fr-FR" dirty="0"/>
              <a:t> of a layer to the </a:t>
            </a:r>
            <a:r>
              <a:rPr lang="fr-FR" dirty="0" err="1"/>
              <a:t>next</a:t>
            </a:r>
            <a:r>
              <a:rPr lang="fr-FR" dirty="0"/>
              <a:t> one</a:t>
            </a:r>
            <a:r>
              <a:rPr lang="fr-FR" dirty="0" smtClean="0"/>
              <a:t>.</a:t>
            </a:r>
          </a:p>
          <a:p>
            <a:r>
              <a:rPr lang="fr-FR" dirty="0"/>
              <a:t>A</a:t>
            </a:r>
            <a:r>
              <a:rPr lang="fr-FR" dirty="0" smtClean="0"/>
              <a:t> </a:t>
            </a:r>
            <a:r>
              <a:rPr lang="fr-FR" dirty="0" err="1"/>
              <a:t>subsampling</a:t>
            </a:r>
            <a:r>
              <a:rPr lang="fr-FR" dirty="0"/>
              <a:t> of the </a:t>
            </a:r>
            <a:r>
              <a:rPr lang="fr-FR" dirty="0" err="1"/>
              <a:t>convolutional</a:t>
            </a:r>
            <a:r>
              <a:rPr lang="fr-FR" dirty="0"/>
              <a:t> layer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applied</a:t>
            </a:r>
            <a:r>
              <a:rPr lang="fr-FR" dirty="0"/>
              <a:t> </a:t>
            </a:r>
            <a:r>
              <a:rPr lang="fr-FR" dirty="0" smtClean="0"/>
              <a:t> </a:t>
            </a:r>
          </a:p>
          <a:p>
            <a:r>
              <a:rPr lang="fr-FR" dirty="0" err="1" smtClean="0"/>
              <a:t>Finally</a:t>
            </a:r>
            <a:r>
              <a:rPr lang="fr-FR" dirty="0" smtClean="0"/>
              <a:t>, </a:t>
            </a:r>
            <a:r>
              <a:rPr lang="fr-FR" dirty="0" err="1" smtClean="0"/>
              <a:t>generally</a:t>
            </a:r>
            <a:r>
              <a:rPr lang="fr-FR" dirty="0" smtClean="0"/>
              <a:t>, </a:t>
            </a:r>
            <a:r>
              <a:rPr lang="fr-FR" dirty="0"/>
              <a:t>standard </a:t>
            </a:r>
            <a:r>
              <a:rPr lang="fr-FR" dirty="0" err="1"/>
              <a:t>fully-connected</a:t>
            </a:r>
            <a:r>
              <a:rPr lang="fr-FR" dirty="0"/>
              <a:t> </a:t>
            </a:r>
            <a:r>
              <a:rPr lang="fr-FR" dirty="0" err="1" smtClean="0"/>
              <a:t>layers</a:t>
            </a:r>
            <a:r>
              <a:rPr lang="fr-FR" dirty="0"/>
              <a:t>.</a:t>
            </a:r>
          </a:p>
        </p:txBody>
      </p:sp>
      <p:pic>
        <p:nvPicPr>
          <p:cNvPr id="5" name="Image 4" descr="conv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9128"/>
            <a:ext cx="9144000" cy="429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122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Convolutional</a:t>
            </a:r>
            <a:r>
              <a:rPr lang="fr-FR" dirty="0" smtClean="0"/>
              <a:t> Networks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39774" y="2770094"/>
            <a:ext cx="7947025" cy="3267169"/>
          </a:xfrm>
        </p:spPr>
        <p:txBody>
          <a:bodyPr>
            <a:normAutofit/>
          </a:bodyPr>
          <a:lstStyle/>
          <a:p>
            <a:r>
              <a:rPr lang="fr-FR" dirty="0" err="1"/>
              <a:t>C</a:t>
            </a:r>
            <a:r>
              <a:rPr lang="fr-FR" dirty="0" err="1" smtClean="0"/>
              <a:t>onnect</a:t>
            </a:r>
            <a:r>
              <a:rPr lang="fr-FR" dirty="0" smtClean="0"/>
              <a:t> </a:t>
            </a:r>
            <a:r>
              <a:rPr lang="fr-FR" dirty="0" err="1"/>
              <a:t>only</a:t>
            </a:r>
            <a:r>
              <a:rPr lang="fr-FR" dirty="0"/>
              <a:t> adjacent </a:t>
            </a:r>
            <a:r>
              <a:rPr lang="fr-FR" dirty="0" err="1"/>
              <a:t>neurons</a:t>
            </a:r>
            <a:r>
              <a:rPr lang="fr-FR" dirty="0"/>
              <a:t> of a layer to the </a:t>
            </a:r>
            <a:r>
              <a:rPr lang="fr-FR" dirty="0" err="1"/>
              <a:t>next</a:t>
            </a:r>
            <a:r>
              <a:rPr lang="fr-FR" dirty="0"/>
              <a:t> one, </a:t>
            </a:r>
            <a:r>
              <a:rPr lang="fr-FR" dirty="0" err="1"/>
              <a:t>whereas</a:t>
            </a:r>
            <a:r>
              <a:rPr lang="fr-FR" dirty="0"/>
              <a:t>, standard </a:t>
            </a:r>
            <a:r>
              <a:rPr lang="fr-FR" dirty="0" err="1"/>
              <a:t>layers</a:t>
            </a:r>
            <a:r>
              <a:rPr lang="fr-FR" dirty="0"/>
              <a:t> </a:t>
            </a:r>
            <a:r>
              <a:rPr lang="fr-FR" dirty="0" err="1"/>
              <a:t>connect</a:t>
            </a:r>
            <a:r>
              <a:rPr lang="fr-FR" dirty="0"/>
              <a:t> all the </a:t>
            </a:r>
            <a:r>
              <a:rPr lang="fr-FR" dirty="0" err="1"/>
              <a:t>neurons</a:t>
            </a:r>
            <a:r>
              <a:rPr lang="fr-FR" dirty="0"/>
              <a:t> of a layer to the </a:t>
            </a:r>
            <a:r>
              <a:rPr lang="fr-FR" dirty="0" err="1"/>
              <a:t>next</a:t>
            </a:r>
            <a:r>
              <a:rPr lang="fr-FR" dirty="0"/>
              <a:t> </a:t>
            </a:r>
            <a:r>
              <a:rPr lang="fr-FR" dirty="0" smtClean="0"/>
              <a:t>one.</a:t>
            </a:r>
            <a:endParaRPr lang="fr-FR" dirty="0"/>
          </a:p>
        </p:txBody>
      </p:sp>
      <p:pic>
        <p:nvPicPr>
          <p:cNvPr id="4" name="Image 3" descr="conv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046" y="1488141"/>
            <a:ext cx="4696150" cy="536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59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Convolutional</a:t>
            </a:r>
            <a:r>
              <a:rPr lang="fr-FR" dirty="0" smtClean="0"/>
              <a:t> Networks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39774" y="2770094"/>
            <a:ext cx="7947025" cy="3267169"/>
          </a:xfrm>
        </p:spPr>
        <p:txBody>
          <a:bodyPr>
            <a:normAutofit/>
          </a:bodyPr>
          <a:lstStyle/>
          <a:p>
            <a:r>
              <a:rPr lang="fr-FR" dirty="0" err="1" smtClean="0"/>
              <a:t>Then</a:t>
            </a:r>
            <a:r>
              <a:rPr lang="fr-FR" dirty="0" smtClean="0"/>
              <a:t>, a </a:t>
            </a:r>
            <a:r>
              <a:rPr lang="fr-FR" dirty="0" err="1"/>
              <a:t>subsampling</a:t>
            </a:r>
            <a:r>
              <a:rPr lang="fr-FR" dirty="0"/>
              <a:t> of the </a:t>
            </a:r>
            <a:r>
              <a:rPr lang="fr-FR" dirty="0" err="1"/>
              <a:t>convolutional</a:t>
            </a:r>
            <a:r>
              <a:rPr lang="fr-FR" dirty="0"/>
              <a:t> layer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applied</a:t>
            </a:r>
            <a:r>
              <a:rPr lang="fr-FR" dirty="0"/>
              <a:t> .</a:t>
            </a:r>
            <a:endParaRPr lang="fr-FR" dirty="0" smtClean="0"/>
          </a:p>
        </p:txBody>
      </p:sp>
      <p:pic>
        <p:nvPicPr>
          <p:cNvPr id="4" name="Image 3" descr="conv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886" y="1674728"/>
            <a:ext cx="7084060" cy="524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1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Convolutional</a:t>
            </a:r>
            <a:r>
              <a:rPr lang="fr-FR" dirty="0" smtClean="0"/>
              <a:t> Networks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39774" y="2770094"/>
            <a:ext cx="7947025" cy="3267169"/>
          </a:xfrm>
        </p:spPr>
        <p:txBody>
          <a:bodyPr>
            <a:normAutofit/>
          </a:bodyPr>
          <a:lstStyle/>
          <a:p>
            <a:r>
              <a:rPr lang="fr-FR" dirty="0" err="1" smtClean="0"/>
              <a:t>Finally</a:t>
            </a:r>
            <a:r>
              <a:rPr lang="fr-FR" dirty="0" smtClean="0"/>
              <a:t>, standard </a:t>
            </a:r>
            <a:r>
              <a:rPr lang="fr-FR" dirty="0" err="1"/>
              <a:t>fully-connected</a:t>
            </a:r>
            <a:r>
              <a:rPr lang="fr-FR" dirty="0"/>
              <a:t> </a:t>
            </a:r>
            <a:r>
              <a:rPr lang="fr-FR" dirty="0" err="1" smtClean="0"/>
              <a:t>layers</a:t>
            </a:r>
            <a:r>
              <a:rPr lang="fr-FR" dirty="0"/>
              <a:t> </a:t>
            </a:r>
            <a:r>
              <a:rPr lang="fr-FR" dirty="0" smtClean="0"/>
              <a:t>are </a:t>
            </a:r>
            <a:r>
              <a:rPr lang="fr-FR" dirty="0" err="1" smtClean="0"/>
              <a:t>applied</a:t>
            </a:r>
            <a:r>
              <a:rPr lang="fr-FR" dirty="0" smtClean="0"/>
              <a:t>.</a:t>
            </a:r>
            <a:endParaRPr lang="fr-FR" dirty="0"/>
          </a:p>
        </p:txBody>
      </p:sp>
      <p:pic>
        <p:nvPicPr>
          <p:cNvPr id="4" name="Image 3" descr="conv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53" y="3423843"/>
            <a:ext cx="9154453" cy="294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60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DL for face recognition: </a:t>
            </a:r>
            <a:r>
              <a:rPr lang="fr-FR" dirty="0" err="1" smtClean="0"/>
              <a:t>Two</a:t>
            </a:r>
            <a:r>
              <a:rPr lang="fr-FR" dirty="0" smtClean="0"/>
              <a:t> main </a:t>
            </a:r>
            <a:r>
              <a:rPr lang="fr-FR" dirty="0" err="1" smtClean="0"/>
              <a:t>methodologies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39774" y="2770094"/>
            <a:ext cx="7947025" cy="3267169"/>
          </a:xfrm>
        </p:spPr>
        <p:txBody>
          <a:bodyPr>
            <a:normAutofit/>
          </a:bodyPr>
          <a:lstStyle/>
          <a:p>
            <a:r>
              <a:rPr lang="fr-FR" dirty="0"/>
              <a:t>Recognition by </a:t>
            </a:r>
            <a:r>
              <a:rPr lang="fr-FR" dirty="0" err="1"/>
              <a:t>person</a:t>
            </a:r>
            <a:r>
              <a:rPr lang="fr-FR" dirty="0"/>
              <a:t> </a:t>
            </a:r>
            <a:r>
              <a:rPr lang="fr-FR" dirty="0" smtClean="0"/>
              <a:t>identification.</a:t>
            </a:r>
            <a:r>
              <a:rPr lang="fr-FR" dirty="0"/>
              <a:t> </a:t>
            </a:r>
            <a:r>
              <a:rPr lang="fr-FR" dirty="0" smtClean="0"/>
              <a:t>A </a:t>
            </a:r>
            <a:r>
              <a:rPr lang="fr-FR" dirty="0"/>
              <a:t>network </a:t>
            </a:r>
            <a:r>
              <a:rPr lang="fr-FR" dirty="0" err="1"/>
              <a:t>takes</a:t>
            </a:r>
            <a:r>
              <a:rPr lang="fr-FR" dirty="0"/>
              <a:t> an image as an input and </a:t>
            </a:r>
            <a:r>
              <a:rPr lang="fr-FR" dirty="0" err="1"/>
              <a:t>returns</a:t>
            </a:r>
            <a:r>
              <a:rPr lang="fr-FR" dirty="0"/>
              <a:t> a label </a:t>
            </a:r>
            <a:r>
              <a:rPr lang="fr-FR" dirty="0" err="1"/>
              <a:t>that</a:t>
            </a:r>
            <a:r>
              <a:rPr lang="fr-FR" dirty="0"/>
              <a:t> identifies one and </a:t>
            </a:r>
            <a:r>
              <a:rPr lang="fr-FR" dirty="0" err="1"/>
              <a:t>only</a:t>
            </a:r>
            <a:r>
              <a:rPr lang="fr-FR" dirty="0"/>
              <a:t> one </a:t>
            </a:r>
            <a:r>
              <a:rPr lang="fr-FR" dirty="0" err="1"/>
              <a:t>person</a:t>
            </a:r>
            <a:r>
              <a:rPr lang="fr-FR" dirty="0"/>
              <a:t> as an output. </a:t>
            </a:r>
            <a:endParaRPr lang="fr-FR" dirty="0" smtClean="0"/>
          </a:p>
          <a:p>
            <a:r>
              <a:rPr lang="fr-FR" dirty="0"/>
              <a:t>Recognition by </a:t>
            </a:r>
            <a:r>
              <a:rPr lang="fr-FR" dirty="0" err="1"/>
              <a:t>comparison</a:t>
            </a:r>
            <a:r>
              <a:rPr lang="fr-FR" dirty="0" smtClean="0"/>
              <a:t>.</a:t>
            </a:r>
            <a:r>
              <a:rPr lang="fr-FR" dirty="0"/>
              <a:t> </a:t>
            </a:r>
            <a:r>
              <a:rPr lang="fr-FR" dirty="0" smtClean="0"/>
              <a:t>A network </a:t>
            </a:r>
            <a:r>
              <a:rPr lang="fr-FR" dirty="0" err="1" smtClean="0"/>
              <a:t>takes</a:t>
            </a:r>
            <a:r>
              <a:rPr lang="fr-FR" dirty="0" smtClean="0"/>
              <a:t> a pair of images as an input and “</a:t>
            </a:r>
            <a:r>
              <a:rPr lang="fr-FR" dirty="0"/>
              <a:t>1” if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represent</a:t>
            </a:r>
            <a:r>
              <a:rPr lang="fr-FR" dirty="0"/>
              <a:t> the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 — in </a:t>
            </a:r>
            <a:r>
              <a:rPr lang="fr-FR" dirty="0" err="1"/>
              <a:t>our</a:t>
            </a:r>
            <a:r>
              <a:rPr lang="fr-FR" dirty="0"/>
              <a:t> case, the face of a </a:t>
            </a:r>
            <a:r>
              <a:rPr lang="fr-FR" dirty="0" err="1"/>
              <a:t>person</a:t>
            </a:r>
            <a:r>
              <a:rPr lang="fr-FR" dirty="0"/>
              <a:t> — and “0” </a:t>
            </a:r>
            <a:r>
              <a:rPr lang="fr-FR" dirty="0" err="1"/>
              <a:t>otherwise</a:t>
            </a:r>
            <a:r>
              <a:rPr lang="fr-FR" dirty="0"/>
              <a:t>. 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5160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Recognition by </a:t>
            </a:r>
            <a:r>
              <a:rPr lang="fr-FR" dirty="0" err="1" smtClean="0"/>
              <a:t>person</a:t>
            </a:r>
            <a:r>
              <a:rPr lang="fr-FR" dirty="0" smtClean="0"/>
              <a:t> identification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39774" y="2770094"/>
            <a:ext cx="7947025" cy="326716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pic>
        <p:nvPicPr>
          <p:cNvPr id="4" name="Image 3" descr="lene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40738"/>
            <a:ext cx="9144000" cy="268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173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Recognition by </a:t>
            </a:r>
            <a:r>
              <a:rPr lang="fr-FR" dirty="0" err="1" smtClean="0"/>
              <a:t>comparison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39774" y="2770094"/>
            <a:ext cx="7947025" cy="326716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dirty="0"/>
          </a:p>
        </p:txBody>
      </p:sp>
      <p:pic>
        <p:nvPicPr>
          <p:cNvPr id="4" name="Image 3" descr="siames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0290" y="2424535"/>
            <a:ext cx="5665173" cy="429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51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Methodology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46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0160" y="643310"/>
            <a:ext cx="3635375" cy="2209800"/>
          </a:xfrm>
        </p:spPr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Design of the final </a:t>
            </a:r>
            <a:r>
              <a:rPr lang="fr-FR" dirty="0" err="1" smtClean="0">
                <a:solidFill>
                  <a:schemeClr val="bg1"/>
                </a:solidFill>
              </a:rPr>
              <a:t>product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Image 6" descr="desig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604" y="0"/>
            <a:ext cx="23041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70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345140"/>
            <a:ext cx="8229600" cy="2424953"/>
          </a:xfrm>
        </p:spPr>
        <p:txBody>
          <a:bodyPr/>
          <a:lstStyle/>
          <a:p>
            <a:r>
              <a:rPr lang="fr-FR" dirty="0" smtClean="0"/>
              <a:t>PROPOSAL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sz="3500" b="1" dirty="0" smtClean="0"/>
              <a:t>DEEP LEARNING FOR</a:t>
            </a:r>
          </a:p>
          <a:p>
            <a:pPr marL="0" indent="0">
              <a:buNone/>
            </a:pPr>
            <a:r>
              <a:rPr lang="fr-FR" sz="3500" b="1" dirty="0" smtClean="0"/>
              <a:t>     IMAGE RECOGNITION</a:t>
            </a:r>
          </a:p>
          <a:p>
            <a:pPr marL="0" indent="0">
              <a:buNone/>
            </a:pPr>
            <a:r>
              <a:rPr lang="fr-FR" sz="3500" b="1" dirty="0"/>
              <a:t> </a:t>
            </a:r>
            <a:r>
              <a:rPr lang="fr-FR" sz="3500" b="1" dirty="0" smtClean="0"/>
              <a:t>         IN SURVEILLANCE VIDEOS</a:t>
            </a:r>
            <a:endParaRPr lang="fr-FR" sz="3500" b="1" dirty="0"/>
          </a:p>
        </p:txBody>
      </p:sp>
    </p:spTree>
    <p:extLst>
      <p:ext uri="{BB962C8B-B14F-4D97-AF65-F5344CB8AC3E}">
        <p14:creationId xmlns:p14="http://schemas.microsoft.com/office/powerpoint/2010/main" val="351946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0160" y="643310"/>
            <a:ext cx="3635375" cy="2209800"/>
          </a:xfrm>
        </p:spPr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Solution Design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Image 6" descr="desig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604" y="0"/>
            <a:ext cx="2304102" cy="6858000"/>
          </a:xfrm>
          <a:prstGeom prst="rect">
            <a:avLst/>
          </a:prstGeom>
        </p:spPr>
      </p:pic>
      <p:pic>
        <p:nvPicPr>
          <p:cNvPr id="5" name="Image 4" descr="methodolog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425" y="0"/>
            <a:ext cx="40316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89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Database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database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for the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process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set of 14 </a:t>
            </a:r>
            <a:r>
              <a:rPr lang="fr-FR" dirty="0" err="1"/>
              <a:t>videos</a:t>
            </a:r>
            <a:r>
              <a:rPr lang="fr-FR" dirty="0"/>
              <a:t> </a:t>
            </a:r>
            <a:r>
              <a:rPr lang="fr-FR" dirty="0" err="1"/>
              <a:t>recorded</a:t>
            </a:r>
            <a:r>
              <a:rPr lang="fr-FR" dirty="0"/>
              <a:t> in the MBK Shopping Center of Bangkok. </a:t>
            </a:r>
            <a:endParaRPr lang="fr-FR" dirty="0" smtClean="0"/>
          </a:p>
          <a:p>
            <a:r>
              <a:rPr lang="fr-FR" dirty="0" smtClean="0"/>
              <a:t>Duration </a:t>
            </a:r>
            <a:r>
              <a:rPr lang="fr-FR" dirty="0"/>
              <a:t>of the </a:t>
            </a:r>
            <a:r>
              <a:rPr lang="fr-FR" dirty="0" err="1"/>
              <a:t>videos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variable, </a:t>
            </a:r>
            <a:r>
              <a:rPr lang="fr-FR" dirty="0" err="1"/>
              <a:t>from</a:t>
            </a:r>
            <a:r>
              <a:rPr lang="fr-FR" dirty="0"/>
              <a:t> a minute to </a:t>
            </a:r>
            <a:r>
              <a:rPr lang="fr-FR" dirty="0" err="1"/>
              <a:t>around</a:t>
            </a:r>
            <a:r>
              <a:rPr lang="fr-FR" dirty="0"/>
              <a:t> 3 minutes and 30 </a:t>
            </a:r>
            <a:r>
              <a:rPr lang="fr-FR" dirty="0" smtClean="0"/>
              <a:t>seconds.</a:t>
            </a:r>
          </a:p>
          <a:p>
            <a:r>
              <a:rPr lang="fr-FR" dirty="0" err="1" smtClean="0"/>
              <a:t>Three</a:t>
            </a:r>
            <a:r>
              <a:rPr lang="fr-FR" dirty="0" smtClean="0"/>
              <a:t> </a:t>
            </a:r>
            <a:r>
              <a:rPr lang="fr-FR" dirty="0"/>
              <a:t>of the </a:t>
            </a:r>
            <a:r>
              <a:rPr lang="fr-FR" dirty="0" err="1"/>
              <a:t>researchers</a:t>
            </a:r>
            <a:r>
              <a:rPr lang="fr-FR" dirty="0"/>
              <a:t> of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laboratory</a:t>
            </a:r>
            <a:r>
              <a:rPr lang="fr-FR" dirty="0"/>
              <a:t> </a:t>
            </a:r>
            <a:r>
              <a:rPr lang="fr-FR" dirty="0" err="1"/>
              <a:t>appear</a:t>
            </a:r>
            <a:r>
              <a:rPr lang="fr-FR" dirty="0"/>
              <a:t> in the </a:t>
            </a:r>
            <a:r>
              <a:rPr lang="fr-FR" dirty="0" err="1"/>
              <a:t>videos</a:t>
            </a:r>
            <a:r>
              <a:rPr lang="fr-FR" dirty="0"/>
              <a:t>, </a:t>
            </a:r>
            <a:r>
              <a:rPr lang="fr-FR" dirty="0" err="1"/>
              <a:t>walking</a:t>
            </a:r>
            <a:r>
              <a:rPr lang="fr-FR" dirty="0"/>
              <a:t> in the </a:t>
            </a:r>
            <a:r>
              <a:rPr lang="fr-FR" dirty="0" err="1"/>
              <a:t>mall</a:t>
            </a:r>
            <a:r>
              <a:rPr lang="fr-FR" dirty="0"/>
              <a:t> </a:t>
            </a:r>
            <a:r>
              <a:rPr lang="fr-FR" dirty="0" err="1"/>
              <a:t>like</a:t>
            </a:r>
            <a:r>
              <a:rPr lang="fr-FR" dirty="0"/>
              <a:t>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person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9864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Raw</a:t>
            </a:r>
            <a:r>
              <a:rPr lang="fr-FR" dirty="0" smtClean="0"/>
              <a:t> </a:t>
            </a:r>
            <a:r>
              <a:rPr lang="fr-FR" dirty="0" err="1" smtClean="0"/>
              <a:t>Database</a:t>
            </a:r>
            <a:r>
              <a:rPr lang="fr-FR" dirty="0" smtClean="0"/>
              <a:t> of faces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 descr="Screen Shot 2016-03-20 at 20.25.3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0094"/>
            <a:ext cx="9144000" cy="2290772"/>
          </a:xfrm>
          <a:prstGeom prst="rect">
            <a:avLst/>
          </a:prstGeom>
        </p:spPr>
      </p:pic>
      <p:pic>
        <p:nvPicPr>
          <p:cNvPr id="6" name="Image 5" descr="face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729" y="4412068"/>
            <a:ext cx="2350509" cy="2350509"/>
          </a:xfrm>
          <a:prstGeom prst="rect">
            <a:avLst/>
          </a:prstGeom>
        </p:spPr>
      </p:pic>
      <p:pic>
        <p:nvPicPr>
          <p:cNvPr id="7" name="Image 6" descr="face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381" y="4405319"/>
            <a:ext cx="2357258" cy="235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82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Caffe</a:t>
            </a:r>
            <a:endParaRPr lang="fr-FR" dirty="0"/>
          </a:p>
        </p:txBody>
      </p:sp>
      <p:pic>
        <p:nvPicPr>
          <p:cNvPr id="4" name="Image 3" descr="logre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41" y="1992104"/>
            <a:ext cx="3048000" cy="4216400"/>
          </a:xfrm>
          <a:prstGeom prst="rect">
            <a:avLst/>
          </a:prstGeom>
        </p:spPr>
      </p:pic>
      <p:pic>
        <p:nvPicPr>
          <p:cNvPr id="7" name="Image 6" descr="logregfi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847" y="1587660"/>
            <a:ext cx="2748527" cy="505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50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Models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Two</a:t>
            </a:r>
            <a:r>
              <a:rPr lang="fr-FR" dirty="0" smtClean="0"/>
              <a:t> </a:t>
            </a:r>
            <a:r>
              <a:rPr lang="fr-FR" dirty="0" err="1" smtClean="0"/>
              <a:t>models</a:t>
            </a:r>
            <a:r>
              <a:rPr lang="fr-FR" dirty="0" smtClean="0"/>
              <a:t> in </a:t>
            </a:r>
            <a:r>
              <a:rPr lang="fr-FR" dirty="0" err="1" smtClean="0"/>
              <a:t>particular</a:t>
            </a:r>
            <a:r>
              <a:rPr lang="fr-FR" dirty="0" smtClean="0"/>
              <a:t>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studied</a:t>
            </a:r>
            <a:r>
              <a:rPr lang="fr-FR" dirty="0" smtClean="0"/>
              <a:t>.</a:t>
            </a:r>
          </a:p>
          <a:p>
            <a:r>
              <a:rPr lang="fr-FR" dirty="0" smtClean="0"/>
              <a:t>Direct face identification.</a:t>
            </a:r>
          </a:p>
          <a:p>
            <a:r>
              <a:rPr lang="fr-FR" dirty="0" smtClean="0"/>
              <a:t>Identification by </a:t>
            </a:r>
            <a:r>
              <a:rPr lang="fr-FR" dirty="0" err="1"/>
              <a:t>c</a:t>
            </a:r>
            <a:r>
              <a:rPr lang="fr-FR" dirty="0" err="1" smtClean="0"/>
              <a:t>omparison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703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Training and </a:t>
            </a:r>
            <a:r>
              <a:rPr lang="fr-FR" dirty="0" err="1" smtClean="0"/>
              <a:t>Testing</a:t>
            </a:r>
            <a:r>
              <a:rPr lang="fr-FR" dirty="0" smtClean="0"/>
              <a:t> files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Structure of </a:t>
            </a:r>
            <a:r>
              <a:rPr lang="fr-FR" dirty="0" err="1" smtClean="0"/>
              <a:t>train.txt</a:t>
            </a:r>
            <a:r>
              <a:rPr lang="fr-FR" dirty="0" smtClean="0"/>
              <a:t> and </a:t>
            </a:r>
            <a:r>
              <a:rPr lang="fr-FR" dirty="0" err="1" smtClean="0"/>
              <a:t>test.txt</a:t>
            </a:r>
            <a:r>
              <a:rPr lang="fr-FR" dirty="0" smtClean="0"/>
              <a:t>:</a:t>
            </a:r>
          </a:p>
          <a:p>
            <a:pPr marL="0" indent="0">
              <a:buNone/>
            </a:pPr>
            <a:r>
              <a:rPr lang="fr-FR" dirty="0" smtClean="0"/>
              <a:t>/</a:t>
            </a:r>
            <a:r>
              <a:rPr lang="fr-FR" dirty="0" err="1"/>
              <a:t>adress</a:t>
            </a:r>
            <a:r>
              <a:rPr lang="fr-FR" dirty="0"/>
              <a:t>/of/the/training/image1.jpg </a:t>
            </a:r>
            <a:r>
              <a:rPr lang="fr-FR" dirty="0" smtClean="0"/>
              <a:t>label1</a:t>
            </a:r>
            <a:br>
              <a:rPr lang="fr-FR" dirty="0" smtClean="0"/>
            </a:br>
            <a:r>
              <a:rPr lang="fr-FR" dirty="0" smtClean="0"/>
              <a:t>/</a:t>
            </a:r>
            <a:r>
              <a:rPr lang="fr-FR" dirty="0" err="1"/>
              <a:t>adress</a:t>
            </a:r>
            <a:r>
              <a:rPr lang="fr-FR" dirty="0"/>
              <a:t>/of/the/training/image2.jpg label2 ...</a:t>
            </a:r>
            <a:br>
              <a:rPr lang="fr-FR" dirty="0"/>
            </a:br>
            <a:r>
              <a:rPr lang="fr-FR" dirty="0"/>
              <a:t>/</a:t>
            </a:r>
            <a:r>
              <a:rPr lang="fr-FR" dirty="0" err="1"/>
              <a:t>adress</a:t>
            </a:r>
            <a:r>
              <a:rPr lang="fr-FR" dirty="0"/>
              <a:t>/of/the/training/</a:t>
            </a:r>
            <a:r>
              <a:rPr lang="fr-FR" dirty="0" err="1"/>
              <a:t>imageN.jpg</a:t>
            </a:r>
            <a:r>
              <a:rPr lang="fr-FR" dirty="0"/>
              <a:t> </a:t>
            </a:r>
            <a:r>
              <a:rPr lang="fr-FR" dirty="0" err="1"/>
              <a:t>labelN</a:t>
            </a:r>
            <a:r>
              <a:rPr lang="fr-FR" dirty="0"/>
              <a:t> </a:t>
            </a:r>
            <a:endParaRPr lang="fr-FR" dirty="0" smtClean="0"/>
          </a:p>
          <a:p>
            <a:r>
              <a:rPr lang="fr-FR" dirty="0" err="1" smtClean="0"/>
              <a:t>Particular</a:t>
            </a:r>
            <a:r>
              <a:rPr lang="fr-FR" dirty="0" smtClean="0"/>
              <a:t> case of </a:t>
            </a:r>
            <a:r>
              <a:rPr lang="fr-FR" dirty="0" err="1" smtClean="0"/>
              <a:t>comparison</a:t>
            </a:r>
            <a:r>
              <a:rPr lang="fr-FR" dirty="0" smtClean="0"/>
              <a:t> networks. </a:t>
            </a:r>
            <a:r>
              <a:rPr lang="fr-FR" dirty="0" err="1" smtClean="0"/>
              <a:t>Need</a:t>
            </a:r>
            <a:r>
              <a:rPr lang="fr-FR" dirty="0" smtClean="0"/>
              <a:t> </a:t>
            </a:r>
            <a:r>
              <a:rPr lang="fr-FR" dirty="0" err="1" smtClean="0"/>
              <a:t>two</a:t>
            </a:r>
            <a:r>
              <a:rPr lang="fr-FR" dirty="0" smtClean="0"/>
              <a:t> files train1.txt and train2.txt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7643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Output &amp; </a:t>
            </a:r>
            <a:r>
              <a:rPr lang="fr-FR" dirty="0" err="1" smtClean="0"/>
              <a:t>Testing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39775" y="2770094"/>
            <a:ext cx="7662864" cy="3718603"/>
          </a:xfrm>
        </p:spPr>
        <p:txBody>
          <a:bodyPr>
            <a:normAutofit/>
          </a:bodyPr>
          <a:lstStyle/>
          <a:p>
            <a:r>
              <a:rPr lang="fr-FR" dirty="0" smtClean="0"/>
              <a:t>Person identification: The output </a:t>
            </a:r>
            <a:r>
              <a:rPr lang="fr-FR" dirty="0" err="1" smtClean="0"/>
              <a:t>is</a:t>
            </a:r>
            <a:r>
              <a:rPr lang="fr-FR" dirty="0" smtClean="0"/>
              <a:t> a label. </a:t>
            </a:r>
            <a:r>
              <a:rPr lang="fr-FR" dirty="0" err="1" smtClean="0"/>
              <a:t>Accurracy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easy</a:t>
            </a:r>
            <a:r>
              <a:rPr lang="fr-FR" dirty="0" smtClean="0"/>
              <a:t> to </a:t>
            </a:r>
            <a:r>
              <a:rPr lang="fr-FR" dirty="0" err="1" smtClean="0"/>
              <a:t>compute</a:t>
            </a:r>
            <a:r>
              <a:rPr lang="fr-FR" dirty="0" smtClean="0"/>
              <a:t>.</a:t>
            </a:r>
          </a:p>
          <a:p>
            <a:r>
              <a:rPr lang="fr-FR" dirty="0" smtClean="0"/>
              <a:t>Identification by </a:t>
            </a:r>
            <a:r>
              <a:rPr lang="fr-FR" dirty="0" err="1" smtClean="0"/>
              <a:t>comparison</a:t>
            </a:r>
            <a:r>
              <a:rPr lang="fr-FR" dirty="0"/>
              <a:t>:</a:t>
            </a:r>
            <a:r>
              <a:rPr lang="fr-FR" dirty="0" smtClean="0"/>
              <a:t> The output </a:t>
            </a:r>
            <a:r>
              <a:rPr lang="fr-FR" dirty="0" err="1" smtClean="0"/>
              <a:t>is</a:t>
            </a:r>
            <a:r>
              <a:rPr lang="fr-FR" dirty="0" smtClean="0"/>
              <a:t> an </a:t>
            </a:r>
            <a:r>
              <a:rPr lang="fr-FR" dirty="0" err="1" smtClean="0"/>
              <a:t>energy</a:t>
            </a:r>
            <a:r>
              <a:rPr lang="fr-FR" dirty="0" smtClean="0"/>
              <a:t>.</a:t>
            </a:r>
          </a:p>
          <a:p>
            <a:pPr lvl="1"/>
            <a:r>
              <a:rPr lang="fr-FR" dirty="0"/>
              <a:t>H</a:t>
            </a:r>
            <a:r>
              <a:rPr lang="fr-FR" dirty="0" smtClean="0"/>
              <a:t>igh </a:t>
            </a:r>
            <a:r>
              <a:rPr lang="fr-FR" dirty="0"/>
              <a:t>for </a:t>
            </a:r>
            <a:r>
              <a:rPr lang="fr-FR" dirty="0" err="1"/>
              <a:t>two</a:t>
            </a:r>
            <a:r>
              <a:rPr lang="fr-FR" dirty="0"/>
              <a:t> images </a:t>
            </a:r>
            <a:r>
              <a:rPr lang="fr-FR" dirty="0" err="1"/>
              <a:t>representing</a:t>
            </a:r>
            <a:r>
              <a:rPr lang="fr-FR" dirty="0"/>
              <a:t>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different</a:t>
            </a:r>
            <a:r>
              <a:rPr lang="fr-FR" dirty="0"/>
              <a:t> people and </a:t>
            </a:r>
            <a:r>
              <a:rPr lang="fr-FR" dirty="0" err="1"/>
              <a:t>l</a:t>
            </a:r>
            <a:r>
              <a:rPr lang="fr-FR" dirty="0" err="1" smtClean="0"/>
              <a:t>ow</a:t>
            </a:r>
            <a:r>
              <a:rPr lang="fr-FR" dirty="0" smtClean="0"/>
              <a:t> </a:t>
            </a:r>
            <a:r>
              <a:rPr lang="fr-FR" dirty="0" err="1" smtClean="0"/>
              <a:t>otherwise</a:t>
            </a:r>
            <a:r>
              <a:rPr lang="fr-FR" dirty="0" smtClean="0"/>
              <a:t>.</a:t>
            </a:r>
          </a:p>
          <a:p>
            <a:pPr lvl="1"/>
            <a:r>
              <a:rPr lang="fr-FR" dirty="0" smtClean="0"/>
              <a:t>A </a:t>
            </a:r>
            <a:r>
              <a:rPr lang="fr-FR" dirty="0" err="1"/>
              <a:t>threshold</a:t>
            </a:r>
            <a:r>
              <a:rPr lang="fr-FR" dirty="0"/>
              <a:t> on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energy</a:t>
            </a:r>
            <a:r>
              <a:rPr lang="fr-FR" dirty="0"/>
              <a:t> has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determined</a:t>
            </a:r>
            <a:r>
              <a:rPr lang="fr-FR" dirty="0"/>
              <a:t> to </a:t>
            </a:r>
            <a:r>
              <a:rPr lang="fr-FR" dirty="0" err="1"/>
              <a:t>make</a:t>
            </a:r>
            <a:r>
              <a:rPr lang="fr-FR" dirty="0"/>
              <a:t> classification possible </a:t>
            </a:r>
            <a:r>
              <a:rPr lang="fr-FR" dirty="0" err="1"/>
              <a:t>with</a:t>
            </a:r>
            <a:r>
              <a:rPr lang="fr-FR" dirty="0"/>
              <a:t> the network. </a:t>
            </a:r>
            <a:endParaRPr lang="fr-FR" dirty="0" smtClean="0"/>
          </a:p>
          <a:p>
            <a:pPr lvl="1"/>
            <a:r>
              <a:rPr lang="fr-FR" dirty="0" err="1" smtClean="0"/>
              <a:t>Then</a:t>
            </a:r>
            <a:r>
              <a:rPr lang="fr-FR" dirty="0" smtClean="0"/>
              <a:t> a script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written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pycaffe</a:t>
            </a:r>
            <a:r>
              <a:rPr lang="fr-FR" dirty="0" smtClean="0"/>
              <a:t> to </a:t>
            </a:r>
            <a:r>
              <a:rPr lang="fr-FR" dirty="0" err="1" smtClean="0"/>
              <a:t>compute</a:t>
            </a:r>
            <a:r>
              <a:rPr lang="fr-FR" dirty="0" smtClean="0"/>
              <a:t> the </a:t>
            </a:r>
            <a:r>
              <a:rPr lang="fr-FR" dirty="0" err="1" smtClean="0"/>
              <a:t>accurracy</a:t>
            </a:r>
            <a:r>
              <a:rPr lang="fr-FR" dirty="0" smtClean="0"/>
              <a:t>.</a:t>
            </a:r>
            <a:endParaRPr lang="fr-FR" dirty="0"/>
          </a:p>
          <a:p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654231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Preliminary</a:t>
            </a:r>
            <a:r>
              <a:rPr lang="fr-FR" dirty="0" smtClean="0"/>
              <a:t> </a:t>
            </a:r>
            <a:r>
              <a:rPr lang="fr-FR" dirty="0" err="1" smtClean="0"/>
              <a:t>Results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311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1020" y="643309"/>
            <a:ext cx="4300512" cy="5114381"/>
          </a:xfrm>
        </p:spPr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Solution Design</a:t>
            </a:r>
            <a:br>
              <a:rPr lang="fr-FR" dirty="0" smtClean="0">
                <a:solidFill>
                  <a:schemeClr val="bg1"/>
                </a:solidFill>
              </a:rPr>
            </a:br>
            <a:r>
              <a:rPr lang="fr-FR" dirty="0" smtClean="0">
                <a:solidFill>
                  <a:schemeClr val="bg1"/>
                </a:solidFill>
              </a:rPr>
              <a:t/>
            </a:r>
            <a:br>
              <a:rPr lang="fr-FR" dirty="0" smtClean="0">
                <a:solidFill>
                  <a:schemeClr val="bg1"/>
                </a:solidFill>
              </a:rPr>
            </a:br>
            <a:r>
              <a:rPr lang="fr-FR" dirty="0" smtClean="0">
                <a:solidFill>
                  <a:schemeClr val="bg1"/>
                </a:solidFill>
              </a:rPr>
              <a:t>-Most scripts are </a:t>
            </a:r>
            <a:r>
              <a:rPr lang="fr-FR" dirty="0" err="1" smtClean="0">
                <a:solidFill>
                  <a:schemeClr val="bg1"/>
                </a:solidFill>
              </a:rPr>
              <a:t>written</a:t>
            </a:r>
            <a:r>
              <a:rPr lang="fr-FR" dirty="0" smtClean="0">
                <a:solidFill>
                  <a:schemeClr val="bg1"/>
                </a:solidFill>
              </a:rPr>
              <a:t/>
            </a:r>
            <a:br>
              <a:rPr lang="fr-FR" dirty="0" smtClean="0">
                <a:solidFill>
                  <a:schemeClr val="bg1"/>
                </a:solidFill>
              </a:rPr>
            </a:br>
            <a:r>
              <a:rPr lang="fr-FR" dirty="0" smtClean="0">
                <a:solidFill>
                  <a:schemeClr val="bg1"/>
                </a:solidFill>
              </a:rPr>
              <a:t>-A </a:t>
            </a:r>
            <a:r>
              <a:rPr lang="fr-FR" dirty="0" err="1" smtClean="0">
                <a:solidFill>
                  <a:schemeClr val="bg1"/>
                </a:solidFill>
              </a:rPr>
              <a:t>siamese</a:t>
            </a:r>
            <a:r>
              <a:rPr lang="fr-FR" dirty="0" smtClean="0">
                <a:solidFill>
                  <a:schemeClr val="bg1"/>
                </a:solidFill>
              </a:rPr>
              <a:t> model </a:t>
            </a:r>
            <a:r>
              <a:rPr lang="fr-FR" dirty="0" err="1" smtClean="0">
                <a:solidFill>
                  <a:schemeClr val="bg1"/>
                </a:solidFill>
              </a:rPr>
              <a:t>is</a:t>
            </a:r>
            <a:r>
              <a:rPr lang="fr-FR" dirty="0" smtClean="0">
                <a:solidFill>
                  <a:schemeClr val="bg1"/>
                </a:solidFill>
              </a:rPr>
              <a:t> </a:t>
            </a:r>
            <a:r>
              <a:rPr lang="fr-FR" dirty="0" err="1" smtClean="0">
                <a:solidFill>
                  <a:schemeClr val="bg1"/>
                </a:solidFill>
              </a:rPr>
              <a:t>already</a:t>
            </a:r>
            <a:r>
              <a:rPr lang="fr-FR" dirty="0" smtClean="0">
                <a:solidFill>
                  <a:schemeClr val="bg1"/>
                </a:solidFill>
              </a:rPr>
              <a:t> </a:t>
            </a:r>
            <a:r>
              <a:rPr lang="fr-FR" dirty="0" err="1" smtClean="0">
                <a:solidFill>
                  <a:schemeClr val="bg1"/>
                </a:solidFill>
              </a:rPr>
              <a:t>trained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Image 6" descr="desig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604" y="0"/>
            <a:ext cx="2304102" cy="6858000"/>
          </a:xfrm>
          <a:prstGeom prst="rect">
            <a:avLst/>
          </a:prstGeom>
        </p:spPr>
      </p:pic>
      <p:pic>
        <p:nvPicPr>
          <p:cNvPr id="5" name="Image 4" descr="methodolog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352" y="0"/>
            <a:ext cx="40316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5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30749" y="2199050"/>
            <a:ext cx="86871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200" dirty="0" err="1" smtClean="0">
                <a:solidFill>
                  <a:srgbClr val="FFFFFF"/>
                </a:solidFill>
              </a:rPr>
              <a:t>Thanks</a:t>
            </a:r>
            <a:r>
              <a:rPr lang="fr-FR" sz="7200" dirty="0" smtClean="0">
                <a:solidFill>
                  <a:srgbClr val="FFFFFF"/>
                </a:solidFill>
              </a:rPr>
              <a:t> for </a:t>
            </a:r>
            <a:r>
              <a:rPr lang="fr-FR" sz="7200" dirty="0" err="1" smtClean="0">
                <a:solidFill>
                  <a:srgbClr val="FFFFFF"/>
                </a:solidFill>
              </a:rPr>
              <a:t>your</a:t>
            </a:r>
            <a:r>
              <a:rPr lang="fr-FR" sz="7200" dirty="0" smtClean="0">
                <a:solidFill>
                  <a:srgbClr val="FFFFFF"/>
                </a:solidFill>
              </a:rPr>
              <a:t> time!</a:t>
            </a:r>
            <a:endParaRPr lang="fr-FR" sz="7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870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SUMMARY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3600" b="1" dirty="0" smtClean="0"/>
              <a:t>I – Introduction</a:t>
            </a:r>
          </a:p>
          <a:p>
            <a:r>
              <a:rPr lang="fr-FR" sz="3600" b="1" dirty="0" smtClean="0"/>
              <a:t>II – </a:t>
            </a:r>
            <a:r>
              <a:rPr lang="fr-FR" sz="3600" b="1" dirty="0" err="1" smtClean="0"/>
              <a:t>Literature</a:t>
            </a:r>
            <a:r>
              <a:rPr lang="fr-FR" sz="3600" b="1" dirty="0" smtClean="0"/>
              <a:t> </a:t>
            </a:r>
            <a:r>
              <a:rPr lang="fr-FR" sz="3600" b="1" dirty="0" err="1" smtClean="0"/>
              <a:t>Review</a:t>
            </a:r>
            <a:endParaRPr lang="fr-FR" sz="3600" b="1" dirty="0" smtClean="0"/>
          </a:p>
          <a:p>
            <a:r>
              <a:rPr lang="fr-FR" sz="3600" b="1" dirty="0" smtClean="0"/>
              <a:t>III – </a:t>
            </a:r>
            <a:r>
              <a:rPr lang="fr-FR" sz="3600" b="1" dirty="0" err="1" smtClean="0"/>
              <a:t>Methodology</a:t>
            </a:r>
            <a:endParaRPr lang="fr-FR" sz="3600" b="1" dirty="0" smtClean="0"/>
          </a:p>
          <a:p>
            <a:r>
              <a:rPr lang="fr-FR" sz="3600" b="1" dirty="0" smtClean="0"/>
              <a:t>IV – </a:t>
            </a:r>
            <a:r>
              <a:rPr lang="fr-FR" sz="3600" b="1" dirty="0" err="1" smtClean="0"/>
              <a:t>Preliminary</a:t>
            </a:r>
            <a:r>
              <a:rPr lang="fr-FR" sz="3600" b="1" dirty="0" smtClean="0"/>
              <a:t> </a:t>
            </a:r>
            <a:r>
              <a:rPr lang="fr-FR" sz="3600" b="1" dirty="0" err="1" smtClean="0"/>
              <a:t>Results</a:t>
            </a:r>
            <a:endParaRPr lang="fr-FR" sz="3600" b="1" dirty="0"/>
          </a:p>
        </p:txBody>
      </p:sp>
    </p:spTree>
    <p:extLst>
      <p:ext uri="{BB962C8B-B14F-4D97-AF65-F5344CB8AC3E}">
        <p14:creationId xmlns:p14="http://schemas.microsoft.com/office/powerpoint/2010/main" val="99508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6000" dirty="0" smtClean="0"/>
              <a:t>Introduction</a:t>
            </a:r>
            <a:endParaRPr lang="fr-FR" sz="600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3663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BACKGROUND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29231" y="2634226"/>
            <a:ext cx="8073408" cy="34030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400" b="1" dirty="0" err="1" smtClean="0"/>
              <a:t>After</a:t>
            </a:r>
            <a:r>
              <a:rPr lang="fr-FR" sz="2400" b="1" dirty="0" smtClean="0"/>
              <a:t> a crime, police </a:t>
            </a:r>
            <a:r>
              <a:rPr lang="fr-FR" sz="2400" b="1" dirty="0" err="1" smtClean="0"/>
              <a:t>may</a:t>
            </a:r>
            <a:r>
              <a:rPr lang="fr-FR" sz="2400" b="1" dirty="0" smtClean="0"/>
              <a:t> have to </a:t>
            </a:r>
            <a:r>
              <a:rPr lang="fr-FR" sz="2400" b="1" dirty="0" err="1" smtClean="0"/>
              <a:t>follow</a:t>
            </a:r>
            <a:r>
              <a:rPr lang="fr-FR" sz="2400" b="1" dirty="0" smtClean="0"/>
              <a:t> the </a:t>
            </a:r>
            <a:r>
              <a:rPr lang="fr-FR" sz="2400" b="1" dirty="0" err="1" smtClean="0"/>
              <a:t>path</a:t>
            </a:r>
            <a:r>
              <a:rPr lang="fr-FR" sz="2400" b="1" dirty="0" smtClean="0"/>
              <a:t> of the </a:t>
            </a:r>
            <a:r>
              <a:rPr lang="fr-FR" sz="2400" b="1" dirty="0" err="1" smtClean="0"/>
              <a:t>criminal</a:t>
            </a:r>
            <a:r>
              <a:rPr lang="fr-FR" sz="2400" b="1" dirty="0" smtClean="0"/>
              <a:t>.</a:t>
            </a:r>
          </a:p>
          <a:p>
            <a:pPr marL="0" indent="0">
              <a:buNone/>
            </a:pPr>
            <a:r>
              <a:rPr lang="fr-FR" sz="2400" b="1" dirty="0" smtClean="0"/>
              <a:t>		</a:t>
            </a:r>
            <a:r>
              <a:rPr lang="fr-FR" sz="2400" b="1" dirty="0" err="1" smtClean="0"/>
              <a:t>Difficulties</a:t>
            </a:r>
            <a:r>
              <a:rPr lang="fr-FR" sz="2400" b="1" dirty="0" smtClean="0"/>
              <a:t> : </a:t>
            </a:r>
            <a:r>
              <a:rPr lang="fr-FR" sz="2400" b="1" dirty="0" err="1" smtClean="0"/>
              <a:t>Too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many</a:t>
            </a:r>
            <a:r>
              <a:rPr lang="fr-FR" sz="2400" b="1" dirty="0" smtClean="0"/>
              <a:t> cameras</a:t>
            </a:r>
          </a:p>
          <a:p>
            <a:pPr marL="0" indent="0">
              <a:buNone/>
            </a:pPr>
            <a:r>
              <a:rPr lang="fr-FR" sz="2400" b="1" dirty="0"/>
              <a:t>	</a:t>
            </a:r>
            <a:r>
              <a:rPr lang="fr-FR" sz="2400" b="1" dirty="0" smtClean="0"/>
              <a:t>		         </a:t>
            </a:r>
            <a:r>
              <a:rPr lang="fr-FR" sz="2400" b="1" dirty="0" err="1" smtClean="0"/>
              <a:t>Low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quality</a:t>
            </a:r>
            <a:r>
              <a:rPr lang="fr-FR" sz="2400" b="1" dirty="0" smtClean="0"/>
              <a:t> of </a:t>
            </a:r>
            <a:r>
              <a:rPr lang="fr-FR" sz="2400" b="1" dirty="0" err="1" smtClean="0"/>
              <a:t>videos</a:t>
            </a:r>
            <a:endParaRPr lang="fr-FR" sz="2400" b="1" dirty="0" smtClean="0"/>
          </a:p>
          <a:p>
            <a:pPr marL="0" indent="0">
              <a:buNone/>
            </a:pPr>
            <a:r>
              <a:rPr lang="fr-FR" sz="2400" b="1" dirty="0"/>
              <a:t>	</a:t>
            </a:r>
            <a:r>
              <a:rPr lang="fr-FR" sz="2400" b="1" dirty="0" smtClean="0"/>
              <a:t>		        </a:t>
            </a:r>
            <a:r>
              <a:rPr lang="fr-FR" sz="2400" b="1" dirty="0"/>
              <a:t> </a:t>
            </a:r>
            <a:r>
              <a:rPr lang="fr-FR" sz="2400" b="1" dirty="0" err="1" smtClean="0"/>
              <a:t>Identify</a:t>
            </a:r>
            <a:r>
              <a:rPr lang="fr-FR" sz="2400" b="1" dirty="0" smtClean="0"/>
              <a:t> an </a:t>
            </a:r>
            <a:r>
              <a:rPr lang="fr-FR" sz="2400" b="1" dirty="0" err="1" smtClean="0"/>
              <a:t>individual</a:t>
            </a:r>
            <a:r>
              <a:rPr lang="fr-FR" sz="2400" b="1" dirty="0" smtClean="0"/>
              <a:t> in a </a:t>
            </a:r>
            <a:r>
              <a:rPr lang="fr-FR" sz="2400" b="1" dirty="0" err="1" smtClean="0"/>
              <a:t>crowd</a:t>
            </a:r>
            <a:endParaRPr lang="fr-FR" sz="2400" b="1" dirty="0"/>
          </a:p>
        </p:txBody>
      </p:sp>
      <p:pic>
        <p:nvPicPr>
          <p:cNvPr id="5" name="Image 4" descr="camera-1128388_960_720.jpg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25" r="90000">
                        <a14:foregroundMark x1="25990" y1="33047" x2="25990" y2="33047"/>
                        <a14:foregroundMark x1="17448" y1="40078" x2="17448" y2="40078"/>
                        <a14:foregroundMark x1="23750" y1="38828" x2="23750" y2="38828"/>
                        <a14:foregroundMark x1="26250" y1="38047" x2="26250" y2="38047"/>
                        <a14:foregroundMark x1="56823" y1="40938" x2="56823" y2="40938"/>
                        <a14:backgroundMark x1="33958" y1="20703" x2="33958" y2="20703"/>
                        <a14:backgroundMark x1="31458" y1="35547" x2="31458" y2="355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762" y="3559339"/>
            <a:ext cx="5584557" cy="372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745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BACKGROUND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82198" y="2634226"/>
            <a:ext cx="8861802" cy="34030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800" b="1" dirty="0" err="1" smtClean="0"/>
              <a:t>Expensive</a:t>
            </a:r>
            <a:r>
              <a:rPr lang="fr-FR" sz="2800" b="1" dirty="0" smtClean="0"/>
              <a:t> </a:t>
            </a:r>
            <a:r>
              <a:rPr lang="fr-FR" sz="2800" b="1" dirty="0" err="1" smtClean="0"/>
              <a:t>process</a:t>
            </a:r>
            <a:r>
              <a:rPr lang="fr-FR" sz="2800" b="1" dirty="0" smtClean="0"/>
              <a:t> </a:t>
            </a:r>
            <a:r>
              <a:rPr lang="fr-FR" sz="2800" b="1" dirty="0" err="1" smtClean="0"/>
              <a:t>requiring</a:t>
            </a:r>
            <a:r>
              <a:rPr lang="fr-FR" sz="2800" b="1" dirty="0" smtClean="0"/>
              <a:t> a </a:t>
            </a:r>
            <a:r>
              <a:rPr lang="fr-FR" sz="2800" b="1" dirty="0" err="1" smtClean="0"/>
              <a:t>great</a:t>
            </a:r>
            <a:r>
              <a:rPr lang="fr-FR" sz="2800" b="1" dirty="0" smtClean="0"/>
              <a:t> deal of </a:t>
            </a:r>
            <a:r>
              <a:rPr lang="fr-FR" sz="2800" b="1" dirty="0" err="1" smtClean="0"/>
              <a:t>human</a:t>
            </a:r>
            <a:r>
              <a:rPr lang="fr-FR" sz="2800" b="1" dirty="0" smtClean="0"/>
              <a:t> </a:t>
            </a:r>
            <a:r>
              <a:rPr lang="fr-FR" sz="2800" b="1" dirty="0" err="1" smtClean="0"/>
              <a:t>resources</a:t>
            </a:r>
            <a:r>
              <a:rPr lang="fr-FR" sz="2800" b="1" dirty="0" smtClean="0"/>
              <a:t>.</a:t>
            </a:r>
          </a:p>
          <a:p>
            <a:pPr marL="0" indent="0">
              <a:buNone/>
            </a:pPr>
            <a:r>
              <a:rPr lang="fr-FR" sz="2800" b="1" dirty="0" smtClean="0"/>
              <a:t>		Solution:</a:t>
            </a:r>
          </a:p>
          <a:p>
            <a:pPr marL="0" indent="0">
              <a:buNone/>
            </a:pPr>
            <a:r>
              <a:rPr lang="fr-FR" sz="2800" b="1" dirty="0"/>
              <a:t>	</a:t>
            </a:r>
            <a:r>
              <a:rPr lang="fr-FR" sz="2800" b="1" dirty="0" smtClean="0"/>
              <a:t>			</a:t>
            </a:r>
            <a:r>
              <a:rPr lang="fr-FR" sz="2800" b="1" dirty="0" err="1" smtClean="0"/>
              <a:t>Automating</a:t>
            </a:r>
            <a:r>
              <a:rPr lang="fr-FR" sz="2800" b="1" dirty="0" smtClean="0"/>
              <a:t> </a:t>
            </a:r>
            <a:r>
              <a:rPr lang="fr-FR" sz="2800" b="1" dirty="0"/>
              <a:t>the face recognition </a:t>
            </a:r>
            <a:r>
              <a:rPr lang="fr-FR" sz="2800" b="1" dirty="0" smtClean="0"/>
              <a:t>		</a:t>
            </a:r>
            <a:r>
              <a:rPr lang="fr-FR" sz="2800" b="1" dirty="0"/>
              <a:t>	</a:t>
            </a:r>
            <a:r>
              <a:rPr lang="fr-FR" sz="2800" b="1" dirty="0" smtClean="0"/>
              <a:t>	</a:t>
            </a:r>
            <a:r>
              <a:rPr lang="fr-FR" sz="2800" b="1" dirty="0" err="1" smtClean="0"/>
              <a:t>process</a:t>
            </a:r>
            <a:r>
              <a:rPr lang="fr-FR" sz="2800" b="1" dirty="0" smtClean="0"/>
              <a:t> </a:t>
            </a:r>
            <a:r>
              <a:rPr lang="fr-FR" sz="2800" b="1" dirty="0"/>
              <a:t>in surveillance </a:t>
            </a:r>
            <a:r>
              <a:rPr lang="fr-FR" sz="2800" b="1" dirty="0" err="1" smtClean="0"/>
              <a:t>video</a:t>
            </a:r>
            <a:endParaRPr lang="fr-FR" sz="2800" b="1" dirty="0"/>
          </a:p>
          <a:p>
            <a:pPr marL="0" indent="0">
              <a:buNone/>
            </a:pPr>
            <a:r>
              <a:rPr lang="fr-FR" sz="2400" b="1" dirty="0" smtClean="0"/>
              <a:t> </a:t>
            </a:r>
            <a:endParaRPr lang="fr-FR" sz="2400" b="1" dirty="0"/>
          </a:p>
        </p:txBody>
      </p:sp>
      <p:pic>
        <p:nvPicPr>
          <p:cNvPr id="5" name="Image 4" descr="camera-1128388_960_720.jpg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25" r="90000">
                        <a14:foregroundMark x1="25990" y1="33047" x2="25990" y2="33047"/>
                        <a14:foregroundMark x1="17448" y1="40078" x2="17448" y2="40078"/>
                        <a14:foregroundMark x1="23750" y1="38828" x2="23750" y2="38828"/>
                        <a14:foregroundMark x1="26250" y1="38047" x2="26250" y2="38047"/>
                        <a14:foregroundMark x1="56823" y1="40938" x2="56823" y2="40938"/>
                        <a14:backgroundMark x1="33958" y1="20703" x2="33958" y2="20703"/>
                        <a14:backgroundMark x1="31458" y1="35547" x2="31458" y2="355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762" y="3559339"/>
            <a:ext cx="5584557" cy="372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Problem</a:t>
            </a:r>
            <a:r>
              <a:rPr lang="fr-FR" dirty="0" smtClean="0"/>
              <a:t> </a:t>
            </a:r>
            <a:r>
              <a:rPr lang="fr-FR" dirty="0" err="1" smtClean="0"/>
              <a:t>Statement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39774" y="2770094"/>
            <a:ext cx="7947025" cy="3267169"/>
          </a:xfrm>
        </p:spPr>
        <p:txBody>
          <a:bodyPr/>
          <a:lstStyle/>
          <a:p>
            <a:r>
              <a:rPr lang="fr-FR" b="1" dirty="0" smtClean="0"/>
              <a:t>Best </a:t>
            </a:r>
            <a:r>
              <a:rPr lang="fr-FR" b="1" dirty="0" err="1" smtClean="0"/>
              <a:t>results</a:t>
            </a:r>
            <a:r>
              <a:rPr lang="fr-FR" b="1" dirty="0" smtClean="0"/>
              <a:t> in face recognition </a:t>
            </a:r>
            <a:r>
              <a:rPr lang="fr-FR" b="1" dirty="0" err="1" smtClean="0"/>
              <a:t>with</a:t>
            </a:r>
            <a:r>
              <a:rPr lang="fr-FR" b="1" dirty="0" smtClean="0"/>
              <a:t> </a:t>
            </a:r>
            <a:r>
              <a:rPr lang="fr-FR" b="1" dirty="0" err="1" smtClean="0"/>
              <a:t>deep</a:t>
            </a:r>
            <a:r>
              <a:rPr lang="fr-FR" b="1" dirty="0" smtClean="0"/>
              <a:t> </a:t>
            </a:r>
            <a:r>
              <a:rPr lang="fr-FR" b="1" dirty="0" err="1" smtClean="0"/>
              <a:t>learning</a:t>
            </a:r>
            <a:r>
              <a:rPr lang="fr-FR" b="1" dirty="0" smtClean="0"/>
              <a:t>.</a:t>
            </a:r>
          </a:p>
          <a:p>
            <a:r>
              <a:rPr lang="fr-FR" b="1" dirty="0" err="1" smtClean="0"/>
              <a:t>FaceNet</a:t>
            </a:r>
            <a:r>
              <a:rPr lang="fr-FR" b="1" dirty="0" smtClean="0"/>
              <a:t> (2015) </a:t>
            </a:r>
            <a:r>
              <a:rPr lang="fr-FR" b="1" dirty="0" err="1" smtClean="0"/>
              <a:t>reaches</a:t>
            </a:r>
            <a:r>
              <a:rPr lang="fr-FR" b="1" dirty="0" smtClean="0"/>
              <a:t> a </a:t>
            </a:r>
            <a:r>
              <a:rPr lang="fr-FR" b="1" dirty="0"/>
              <a:t>99.63% </a:t>
            </a:r>
            <a:r>
              <a:rPr lang="fr-FR" b="1" dirty="0" err="1"/>
              <a:t>accuracy</a:t>
            </a:r>
            <a:r>
              <a:rPr lang="fr-FR" b="1" dirty="0"/>
              <a:t> </a:t>
            </a:r>
            <a:r>
              <a:rPr lang="fr-FR" b="1" dirty="0" err="1" smtClean="0"/>
              <a:t>on“</a:t>
            </a:r>
            <a:r>
              <a:rPr lang="fr-FR" b="1" dirty="0" err="1"/>
              <a:t>LFW</a:t>
            </a:r>
            <a:r>
              <a:rPr lang="fr-FR" b="1" dirty="0"/>
              <a:t>” </a:t>
            </a:r>
            <a:r>
              <a:rPr lang="fr-FR" b="1" dirty="0" err="1" smtClean="0"/>
              <a:t>dataset</a:t>
            </a:r>
            <a:r>
              <a:rPr lang="fr-FR" b="1" dirty="0" smtClean="0"/>
              <a:t> for identification.</a:t>
            </a:r>
          </a:p>
          <a:p>
            <a:r>
              <a:rPr lang="fr-FR" sz="2400" b="1" dirty="0" smtClean="0">
                <a:solidFill>
                  <a:srgbClr val="FF0000"/>
                </a:solidFill>
              </a:rPr>
              <a:t>Goal</a:t>
            </a:r>
            <a:r>
              <a:rPr lang="fr-FR" sz="2400" b="1" dirty="0" smtClean="0"/>
              <a:t>: to </a:t>
            </a:r>
            <a:r>
              <a:rPr lang="fr-FR" sz="2400" b="1" dirty="0" err="1"/>
              <a:t>build</a:t>
            </a:r>
            <a:r>
              <a:rPr lang="fr-FR" sz="2400" b="1" dirty="0"/>
              <a:t> a </a:t>
            </a:r>
            <a:r>
              <a:rPr lang="fr-FR" sz="2400" b="1" dirty="0" err="1"/>
              <a:t>deep</a:t>
            </a:r>
            <a:r>
              <a:rPr lang="fr-FR" sz="2400" b="1" dirty="0"/>
              <a:t> neural network for face recognition on surveillance </a:t>
            </a:r>
            <a:r>
              <a:rPr lang="fr-FR" sz="2400" b="1" dirty="0" err="1" smtClean="0"/>
              <a:t>videos</a:t>
            </a:r>
            <a:r>
              <a:rPr lang="fr-FR" sz="2400" b="1" dirty="0" smtClean="0"/>
              <a:t>. Model </a:t>
            </a:r>
            <a:r>
              <a:rPr lang="fr-FR" sz="2400" b="1" dirty="0" err="1" smtClean="0"/>
              <a:t>based</a:t>
            </a:r>
            <a:r>
              <a:rPr lang="fr-FR" sz="2400" b="1" dirty="0" smtClean="0"/>
              <a:t> </a:t>
            </a:r>
            <a:r>
              <a:rPr lang="fr-FR" sz="2400" b="1" dirty="0"/>
              <a:t>on the </a:t>
            </a:r>
            <a:r>
              <a:rPr lang="fr-FR" sz="2400" b="1" dirty="0" err="1" smtClean="0"/>
              <a:t>latest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deep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learning</a:t>
            </a:r>
            <a:r>
              <a:rPr lang="fr-FR" sz="2400" b="1" dirty="0" smtClean="0"/>
              <a:t> </a:t>
            </a:r>
            <a:r>
              <a:rPr lang="fr-FR" sz="2400" b="1" dirty="0" err="1" smtClean="0"/>
              <a:t>algorithms</a:t>
            </a:r>
            <a:endParaRPr lang="fr-FR" sz="2400" b="1" dirty="0"/>
          </a:p>
        </p:txBody>
      </p:sp>
    </p:spTree>
    <p:extLst>
      <p:ext uri="{BB962C8B-B14F-4D97-AF65-F5344CB8AC3E}">
        <p14:creationId xmlns:p14="http://schemas.microsoft.com/office/powerpoint/2010/main" val="328298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Objectives 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88132" y="2493106"/>
            <a:ext cx="8214507" cy="3544158"/>
          </a:xfrm>
        </p:spPr>
        <p:txBody>
          <a:bodyPr/>
          <a:lstStyle/>
          <a:p>
            <a:r>
              <a:rPr lang="fr-FR" dirty="0" smtClean="0"/>
              <a:t>A </a:t>
            </a:r>
            <a:r>
              <a:rPr lang="fr-FR" dirty="0" err="1" smtClean="0"/>
              <a:t>database</a:t>
            </a:r>
            <a:r>
              <a:rPr lang="fr-FR" dirty="0" smtClean="0"/>
              <a:t> </a:t>
            </a:r>
            <a:r>
              <a:rPr lang="fr-FR" dirty="0" err="1"/>
              <a:t>contains</a:t>
            </a:r>
            <a:r>
              <a:rPr lang="fr-FR" dirty="0"/>
              <a:t> </a:t>
            </a:r>
            <a:r>
              <a:rPr lang="fr-FR" dirty="0" err="1"/>
              <a:t>recorded</a:t>
            </a:r>
            <a:r>
              <a:rPr lang="fr-FR" dirty="0"/>
              <a:t> </a:t>
            </a:r>
            <a:r>
              <a:rPr lang="fr-FR" dirty="0" err="1"/>
              <a:t>videos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surveillance camera network </a:t>
            </a:r>
            <a:r>
              <a:rPr lang="fr-FR" dirty="0" err="1"/>
              <a:t>at</a:t>
            </a:r>
            <a:r>
              <a:rPr lang="fr-FR" dirty="0"/>
              <a:t> the MBK shopping </a:t>
            </a:r>
            <a:r>
              <a:rPr lang="fr-FR" dirty="0" err="1"/>
              <a:t>mall</a:t>
            </a:r>
            <a:r>
              <a:rPr lang="fr-FR" dirty="0"/>
              <a:t> in Bangkok. </a:t>
            </a:r>
          </a:p>
          <a:p>
            <a:endParaRPr lang="fr-FR" dirty="0"/>
          </a:p>
        </p:txBody>
      </p:sp>
      <p:pic>
        <p:nvPicPr>
          <p:cNvPr id="5" name="Image 4" descr="databas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534" y="3426572"/>
            <a:ext cx="6008465" cy="337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9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Literature</a:t>
            </a:r>
            <a:r>
              <a:rPr lang="fr-FR" dirty="0" smtClean="0"/>
              <a:t> </a:t>
            </a:r>
            <a:r>
              <a:rPr lang="fr-FR" dirty="0" err="1" smtClean="0"/>
              <a:t>Review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681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Genèse">
  <a:themeElements>
    <a:clrScheme name="Genesis">
      <a:dk1>
        <a:sysClr val="windowText" lastClr="000000"/>
      </a:dk1>
      <a:lt1>
        <a:sysClr val="window" lastClr="FFFFFF"/>
      </a:lt1>
      <a:dk2>
        <a:srgbClr val="465466"/>
      </a:dk2>
      <a:lt2>
        <a:srgbClr val="BBD7F8"/>
      </a:lt2>
      <a:accent1>
        <a:srgbClr val="80B606"/>
      </a:accent1>
      <a:accent2>
        <a:srgbClr val="E29F1D"/>
      </a:accent2>
      <a:accent3>
        <a:srgbClr val="2397E2"/>
      </a:accent3>
      <a:accent4>
        <a:srgbClr val="35ACA2"/>
      </a:accent4>
      <a:accent5>
        <a:srgbClr val="5430BB"/>
      </a:accent5>
      <a:accent6>
        <a:srgbClr val="8D34E0"/>
      </a:accent6>
      <a:hlink>
        <a:srgbClr val="00B0F0"/>
      </a:hlink>
      <a:folHlink>
        <a:srgbClr val="0070C0"/>
      </a:folHlink>
    </a:clrScheme>
    <a:fontScheme name="Genesis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Genesis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00000"/>
                <a:greenMod val="110000"/>
              </a:schemeClr>
            </a:gs>
            <a:gs pos="75000">
              <a:schemeClr val="phClr">
                <a:tint val="40000"/>
                <a:satMod val="150000"/>
                <a:redMod val="100000"/>
                <a:blueMod val="100000"/>
              </a:schemeClr>
            </a:gs>
            <a:gs pos="100000">
              <a:schemeClr val="phClr">
                <a:tint val="60000"/>
                <a:satMod val="120000"/>
                <a:redMod val="100000"/>
                <a:blueMod val="100000"/>
              </a:schemeClr>
            </a:gs>
          </a:gsLst>
          <a:path path="circle">
            <a:fillToRect l="25000" t="25000" r="5000" b="5000"/>
          </a:path>
        </a:gradFill>
        <a:gradFill rotWithShape="1">
          <a:gsLst>
            <a:gs pos="0">
              <a:schemeClr val="phClr">
                <a:tint val="50000"/>
                <a:shade val="100000"/>
                <a:alpha val="100000"/>
                <a:satMod val="150000"/>
              </a:schemeClr>
            </a:gs>
            <a:gs pos="40000">
              <a:schemeClr val="phClr">
                <a:tint val="70000"/>
                <a:shade val="100000"/>
                <a:alpha val="100000"/>
                <a:satMod val="150000"/>
              </a:schemeClr>
            </a:gs>
            <a:gs pos="100000">
              <a:schemeClr val="phClr">
                <a:shade val="90000"/>
                <a:satMod val="11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11400000" sx="102000" sy="101000" algn="tl" rotWithShape="0">
              <a:srgbClr val="000000">
                <a:alpha val="35000"/>
              </a:srgbClr>
            </a:outerShdw>
          </a:effectLst>
          <a:scene3d>
            <a:camera prst="perspectiveFront" fov="4800000"/>
            <a:lightRig rig="morning" dir="tl"/>
          </a:scene3d>
          <a:sp3d prstMaterial="softmetal">
            <a:bevelT w="0" h="0"/>
          </a:sp3d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  <a:reflection blurRad="101600" stA="40000" endPos="50000" dist="63500" dir="5400000" fadeDir="7200000" sy="-100000" kx="300000" rotWithShape="0"/>
          </a:effectLst>
          <a:scene3d>
            <a:camera prst="orthographicFront">
              <a:rot lat="0" lon="0" rev="0"/>
            </a:camera>
            <a:lightRig rig="chilly" dir="tr">
              <a:rot lat="0" lon="0" rev="1200000"/>
            </a:lightRig>
          </a:scene3d>
          <a:sp3d prstMaterial="plastic">
            <a:bevelT w="0" h="0"/>
          </a:sp3d>
        </a:effectStyle>
      </a:effectStyleLst>
      <a:bgFillStyleLst>
        <a:blipFill rotWithShape="1">
          <a:blip xmlns:r="http://schemas.openxmlformats.org/officeDocument/2006/relationships" r:embed="rId1"/>
          <a:stretch/>
        </a:blipFill>
        <a:blipFill rotWithShape="1">
          <a:blip xmlns:r="http://schemas.openxmlformats.org/officeDocument/2006/relationships" r:embed="rId2"/>
          <a:stretch/>
        </a:blipFill>
        <a:blipFill rotWithShape="1">
          <a:blip xmlns:r="http://schemas.openxmlformats.org/officeDocument/2006/relationships" r:embed="rId3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Genèse.thmx</Template>
  <TotalTime>1850</TotalTime>
  <Words>625</Words>
  <Application>Microsoft Macintosh PowerPoint</Application>
  <PresentationFormat>Présentation à l'écran (4:3)</PresentationFormat>
  <Paragraphs>87</Paragraphs>
  <Slides>29</Slides>
  <Notes>2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0" baseType="lpstr">
      <vt:lpstr>Genèse</vt:lpstr>
      <vt:lpstr>DEFENSE PROPOSAL</vt:lpstr>
      <vt:lpstr>PROPOSAL</vt:lpstr>
      <vt:lpstr>SUMMARY</vt:lpstr>
      <vt:lpstr>Introduction</vt:lpstr>
      <vt:lpstr>BACKGROUND</vt:lpstr>
      <vt:lpstr>BACKGROUND</vt:lpstr>
      <vt:lpstr>Problem Statement</vt:lpstr>
      <vt:lpstr>Objectives  </vt:lpstr>
      <vt:lpstr>Literature Review</vt:lpstr>
      <vt:lpstr>Deep Learning</vt:lpstr>
      <vt:lpstr>Convolutional Networks</vt:lpstr>
      <vt:lpstr>Convolutional Networks</vt:lpstr>
      <vt:lpstr>Convolutional Networks</vt:lpstr>
      <vt:lpstr>Convolutional Networks</vt:lpstr>
      <vt:lpstr>DL for face recognition: Two main methodologies</vt:lpstr>
      <vt:lpstr>Recognition by person identification</vt:lpstr>
      <vt:lpstr>Recognition by comparison </vt:lpstr>
      <vt:lpstr>Methodology</vt:lpstr>
      <vt:lpstr>Design of the final product</vt:lpstr>
      <vt:lpstr>Solution Design</vt:lpstr>
      <vt:lpstr>Database</vt:lpstr>
      <vt:lpstr>Raw Database of faces</vt:lpstr>
      <vt:lpstr>Caffe</vt:lpstr>
      <vt:lpstr>Models</vt:lpstr>
      <vt:lpstr>Training and Testing files</vt:lpstr>
      <vt:lpstr>Output &amp; Testing</vt:lpstr>
      <vt:lpstr>Preliminary Results</vt:lpstr>
      <vt:lpstr>Solution Design  -Most scripts are written -A siamese model is already trained</vt:lpstr>
      <vt:lpstr>Présentation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DEFENSE PROPOSAL</dc:title>
  <dc:creator>Paul-Darius Sarmadi</dc:creator>
  <cp:lastModifiedBy>Paul-Darius Sarmadi</cp:lastModifiedBy>
  <cp:revision>34</cp:revision>
  <dcterms:created xsi:type="dcterms:W3CDTF">2016-03-19T10:54:19Z</dcterms:created>
  <dcterms:modified xsi:type="dcterms:W3CDTF">2016-03-21T01:46:57Z</dcterms:modified>
</cp:coreProperties>
</file>

<file path=docProps/thumbnail.jpeg>
</file>